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1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ACCD-FBED-CF4B-AFD4-E18871F3E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A39-5450-F94F-98BC-D501FC198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DB723-0C18-A34A-A3E7-16B76DA6E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3483-4915-8145-9FD1-3811F8AE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B98C-E260-1A4D-95AC-B169D57A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7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E5C2-AE3B-9242-BEAF-9266FDD9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B4C10-7550-C049-B9FE-59A95395D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6CB08-4F4E-8F45-933B-BC4D51BEA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9DF08-B1DC-284B-8A59-F8EB01B1E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43F40-B2F7-B548-9138-FF3B1BDC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36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1290D-80F8-3446-B0D4-869205CD6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42E3C-573C-6D4C-813A-83054EBDA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CFC7B-35C2-E94E-B584-50762B85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0331C-FC5A-4C40-A7C1-9CCAF127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73A49-D40A-F642-81F0-57458FD7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11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3017-22C1-5949-B681-39B6017B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F1AEF-9E37-4D49-ADCC-5B977CE6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CCAD1-A3CA-8644-8951-12DDB8B1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C016A-C42E-094A-A311-ADAFD1BE7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E6C9D-A654-DC45-9FBA-95AD9C2E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A1B0-99B8-B143-9A53-60FDBD47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0F32C-19E2-3347-86D6-B3A925043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F2B7-9AAD-BD4C-A6DD-BB8B23C8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E81C9-5238-954F-954B-C6D6A585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2B76F-6729-2843-9226-79DF9E40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5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2A6A-075F-A441-A175-74E99A39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184A9-C18E-A34E-8D36-5E67F22358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B49E9-BEDB-F349-8A6A-FB2A79FBD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F8A08-F5F4-BF4D-8225-7F8E1FC9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1C37C-8A7E-B74F-B2C2-49D21199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E32886-3B84-2C43-B3CA-549A50E4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9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1082-778F-1C4B-B64D-3438985EA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58245-BF90-2548-917A-08A71D4A8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BD01F-D5EB-A846-9BB2-36C9F55F4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BC6D0-6D7F-3147-AA9A-36B63867A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1FF5DD-77EB-9E4A-BD69-E15AB523F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D1BF8-2E36-E34B-8667-C1273881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89C2E-EE37-DD42-89DE-6E1676AB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CF1D2-9C90-6F4F-BF70-25DA27DC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9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6D73C-0D00-A046-82B5-2D2FE032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AF7D0-4FD5-8E46-8452-F325493A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D78FE3-796F-BB4B-8D39-C8FC8DF3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AFA5-0D0F-9F40-9013-9E1401DB1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D382A-D0B1-4E41-ABB6-8DBB929C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962FE-8461-F548-90CC-77702211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F6B6D-C0A6-8B4F-B222-97398004F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0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07D2-21EB-A645-B070-4B22802B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C3E0-5CB5-E444-9238-5B7537D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821D9-B0E6-BB49-B7D3-C5D495690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179D2-D2DF-2A41-A98D-1BD79B7D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DC6CC-DAAB-5441-AE54-3BB5C18C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11FE1-81EE-6E4F-B65E-F0D29CEE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3780-9830-B94A-9DB0-9C5208F2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B8470-B55B-A948-B2D4-464506DBD2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36F5E-EB43-4645-83E2-B6DD8B9B3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144D4-9D17-CD41-8BC5-CD70BE5F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0D264-3E2B-7C4B-B1B0-E07B2C85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F7770-B8BE-F643-AB8E-5DD310FB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9EC3D-63A3-724C-BCE6-1DD59C63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A4AE0-895F-244E-B4B1-4D11B3B54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07044-2993-5F40-8256-9212F331C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80C21-F8C4-B942-8D2E-88D69867BD2F}" type="datetimeFigureOut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EF88A-096E-4649-8D43-0347F7E0E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DB5CD-7BE3-FB4A-B73F-C3551F58A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25560-4209-364B-8D5B-395BB8758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6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F4E3-3E91-1345-93DC-B793740FA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1C9FE-14BB-2345-977A-555B057C7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91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B66-A4F1-D44D-94FF-8D8EA268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Up-Sampling 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B21C31-E31F-B846-937E-A972C532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02" y="653140"/>
            <a:ext cx="4989451" cy="302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C383397-3BB3-2645-BE4F-D07C55188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25"/>
          <a:stretch/>
        </p:blipFill>
        <p:spPr bwMode="auto">
          <a:xfrm>
            <a:off x="838200" y="3681349"/>
            <a:ext cx="10515600" cy="302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8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0ECB-5536-5A4D-9FDF-16B6A44F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D5E57-AA9D-924A-9EE7-5F3C5E69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6" y="1690687"/>
            <a:ext cx="1060565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0ECB-5536-5A4D-9FDF-16B6A44F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5E91E-337D-7446-B174-F837199C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51" y="1595686"/>
            <a:ext cx="1100469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7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0ECB-5536-5A4D-9FDF-16B6A44F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1CC6C-7486-654A-ACFC-79C89D7DA95F}"/>
              </a:ext>
            </a:extLst>
          </p:cNvPr>
          <p:cNvSpPr/>
          <p:nvPr/>
        </p:nvSpPr>
        <p:spPr>
          <a:xfrm>
            <a:off x="838199" y="1542573"/>
            <a:ext cx="111083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Helvetica" pitchFamily="2" charset="0"/>
              </a:rPr>
              <a:t>strides: in transposed convolutions, we stride over the output; hence, larger strides will result in larger outputs (opposite to regular convolutions)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9628F-431D-354D-9C05-9644F2515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868136"/>
            <a:ext cx="9410700" cy="350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CD2D-CB31-994E-A605-BDDEF0C8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Transposed Convolutions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DC22A-91F4-AB4E-A804-6606A20B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Transposed convolutions suffer from checkerboard effects as shown below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4E8D8C-9612-3E48-86A8-2A943116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6322"/>
            <a:ext cx="10752117" cy="36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719096-DE5A-2049-B97E-D26860FB37F0}"/>
              </a:ext>
            </a:extLst>
          </p:cNvPr>
          <p:cNvSpPr/>
          <p:nvPr/>
        </p:nvSpPr>
        <p:spPr>
          <a:xfrm>
            <a:off x="1838278" y="6311900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A2FF"/>
                </a:solidFill>
                <a:effectLst/>
                <a:latin typeface="Helvetica" pitchFamily="2" charset="0"/>
              </a:rPr>
              <a:t>https://</a:t>
            </a:r>
            <a:r>
              <a:rPr lang="en-IN" dirty="0" err="1">
                <a:solidFill>
                  <a:srgbClr val="00A2FF"/>
                </a:solidFill>
                <a:effectLst/>
                <a:latin typeface="Helvetica" pitchFamily="2" charset="0"/>
              </a:rPr>
              <a:t>distill.pub</a:t>
            </a:r>
            <a:r>
              <a:rPr lang="en-IN" dirty="0">
                <a:solidFill>
                  <a:srgbClr val="00A2FF"/>
                </a:solidFill>
                <a:effectLst/>
                <a:latin typeface="Helvetica" pitchFamily="2" charset="0"/>
              </a:rPr>
              <a:t>/2016/</a:t>
            </a:r>
            <a:r>
              <a:rPr lang="en-IN" dirty="0" err="1">
                <a:solidFill>
                  <a:srgbClr val="00A2FF"/>
                </a:solidFill>
                <a:effectLst/>
                <a:latin typeface="Helvetica" pitchFamily="2" charset="0"/>
              </a:rPr>
              <a:t>deconv</a:t>
            </a:r>
            <a:r>
              <a:rPr lang="en-IN" dirty="0">
                <a:solidFill>
                  <a:srgbClr val="00A2FF"/>
                </a:solidFill>
                <a:effectLst/>
                <a:latin typeface="Helvetica" pitchFamily="2" charset="0"/>
              </a:rPr>
              <a:t>-checkerboard/</a:t>
            </a:r>
          </a:p>
        </p:txBody>
      </p:sp>
    </p:spTree>
    <p:extLst>
      <p:ext uri="{BB962C8B-B14F-4D97-AF65-F5344CB8AC3E}">
        <p14:creationId xmlns:p14="http://schemas.microsoft.com/office/powerpoint/2010/main" val="1385228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CD2D-CB31-994E-A605-BDDEF0C8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Transposed Convolutions</a:t>
            </a:r>
            <a:br>
              <a:rPr lang="en-IN" dirty="0"/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4E8D8C-9612-3E48-86A8-2A943116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" y="1027906"/>
            <a:ext cx="10752117" cy="3604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719096-DE5A-2049-B97E-D26860FB37F0}"/>
              </a:ext>
            </a:extLst>
          </p:cNvPr>
          <p:cNvSpPr/>
          <p:nvPr/>
        </p:nvSpPr>
        <p:spPr>
          <a:xfrm>
            <a:off x="7429158" y="4632047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A2FF"/>
                </a:solidFill>
                <a:effectLst/>
                <a:latin typeface="Helvetica" pitchFamily="2" charset="0"/>
              </a:rPr>
              <a:t>https://</a:t>
            </a:r>
            <a:r>
              <a:rPr lang="en-IN" dirty="0" err="1">
                <a:solidFill>
                  <a:srgbClr val="00A2FF"/>
                </a:solidFill>
                <a:effectLst/>
                <a:latin typeface="Helvetica" pitchFamily="2" charset="0"/>
              </a:rPr>
              <a:t>distill.pub</a:t>
            </a:r>
            <a:r>
              <a:rPr lang="en-IN" dirty="0">
                <a:solidFill>
                  <a:srgbClr val="00A2FF"/>
                </a:solidFill>
                <a:effectLst/>
                <a:latin typeface="Helvetica" pitchFamily="2" charset="0"/>
              </a:rPr>
              <a:t>/2016/</a:t>
            </a:r>
            <a:r>
              <a:rPr lang="en-IN" dirty="0" err="1">
                <a:solidFill>
                  <a:srgbClr val="00A2FF"/>
                </a:solidFill>
                <a:effectLst/>
                <a:latin typeface="Helvetica" pitchFamily="2" charset="0"/>
              </a:rPr>
              <a:t>deconv</a:t>
            </a:r>
            <a:r>
              <a:rPr lang="en-IN" dirty="0">
                <a:solidFill>
                  <a:srgbClr val="00A2FF"/>
                </a:solidFill>
                <a:effectLst/>
                <a:latin typeface="Helvetica" pitchFamily="2" charset="0"/>
              </a:rPr>
              <a:t>-checkerboard/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C17C9-AC24-0B4D-8709-B5C3667E4809}"/>
              </a:ext>
            </a:extLst>
          </p:cNvPr>
          <p:cNvSpPr txBox="1"/>
          <p:nvPr/>
        </p:nvSpPr>
        <p:spPr>
          <a:xfrm>
            <a:off x="1056904" y="5222886"/>
            <a:ext cx="10296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 is recommended to replace transposed conv. by </a:t>
            </a:r>
            <a:r>
              <a:rPr lang="en-IN" sz="2800" dirty="0" err="1"/>
              <a:t>upsampling</a:t>
            </a:r>
            <a:r>
              <a:rPr lang="en-IN" sz="2800" dirty="0"/>
              <a:t> (interpolation) followed by regular convolution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716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4DFA-C0E5-A043-9124-465C9A1A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Convolutional Autoencoder with Nearest </a:t>
            </a:r>
            <a:r>
              <a:rPr lang="en-IN" dirty="0" err="1"/>
              <a:t>Neighbor</a:t>
            </a:r>
            <a:r>
              <a:rPr lang="en-IN" dirty="0"/>
              <a:t> Interpolation</a:t>
            </a:r>
            <a:br>
              <a:rPr lang="en-IN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1B56A-2E5D-0F4E-BFEA-8A226280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6059"/>
            <a:ext cx="10515600" cy="2787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D8EC0-ECC9-654F-8DE3-C0B6FAA60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68277"/>
            <a:ext cx="10515600" cy="13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9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AD48D-8DDF-7747-A27A-D6924A9AD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Denoising Autoencoder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786952-6490-3140-ABD5-4608EFE2C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9459-B642-9745-8361-197E4E98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Sparse Autoencoder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76B4D-0DD6-B241-BCA8-3334AEE13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686" y="1825625"/>
            <a:ext cx="8610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6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C2D6-C07A-384E-B9D8-A6B33E6E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2A98-34F0-9A4E-8710-B02CEE95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 of learning from a data without its corresponding label.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Application:</a:t>
            </a:r>
          </a:p>
          <a:p>
            <a:r>
              <a:rPr lang="en-IN" dirty="0"/>
              <a:t>Finding hidden structures in data</a:t>
            </a:r>
          </a:p>
          <a:p>
            <a:r>
              <a:rPr lang="en-IN" dirty="0"/>
              <a:t>Data compression</a:t>
            </a:r>
          </a:p>
          <a:p>
            <a:r>
              <a:rPr lang="en-IN" dirty="0"/>
              <a:t>Clustering</a:t>
            </a:r>
          </a:p>
          <a:p>
            <a:r>
              <a:rPr lang="en-IN" dirty="0"/>
              <a:t>Retrieving similar objects</a:t>
            </a:r>
          </a:p>
          <a:p>
            <a:r>
              <a:rPr lang="en-IN" dirty="0"/>
              <a:t>Exploratory Data Analysis</a:t>
            </a:r>
          </a:p>
          <a:p>
            <a:r>
              <a:rPr lang="en-IN" dirty="0"/>
              <a:t>Generating new examples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B982-9DC7-4B40-BDD1-3FDBBBB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Fully-Connected (Multilayer-Perceptron)</a:t>
            </a:r>
            <a:br>
              <a:rPr lang="en-IN" dirty="0"/>
            </a:br>
            <a:r>
              <a:rPr lang="en-IN" dirty="0"/>
              <a:t>Autoencoder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5CEDC1-6AF7-4749-B406-3F382B95A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912" y="1825625"/>
            <a:ext cx="90964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B982-9DC7-4B40-BDD1-3FDBBBB8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Fully-Connected (Multilayer-Perceptron)</a:t>
            </a:r>
            <a:br>
              <a:rPr lang="en-IN" dirty="0"/>
            </a:br>
            <a:r>
              <a:rPr lang="en-IN" dirty="0"/>
              <a:t>Autoencoder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5CEDC1-6AF7-4749-B406-3F382B95A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787" y="2141537"/>
            <a:ext cx="9096498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F775F7-AA9D-FF43-A255-4087E802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030" y="1358179"/>
            <a:ext cx="6548087" cy="79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1210-FA29-7E4B-AEFD-1A86B0A0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 Applications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7D1DD-C693-9048-AC1B-B73953FB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548"/>
          <a:stretch/>
        </p:blipFill>
        <p:spPr>
          <a:xfrm>
            <a:off x="691095" y="1848035"/>
            <a:ext cx="5225292" cy="203385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0B0CEB1-EB29-F541-A0CD-A12895DE9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79" b="18548"/>
          <a:stretch/>
        </p:blipFill>
        <p:spPr>
          <a:xfrm>
            <a:off x="6096000" y="1848035"/>
            <a:ext cx="2389067" cy="2033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F9D2E-8675-E34C-93B2-A32E191A9A87}"/>
              </a:ext>
            </a:extLst>
          </p:cNvPr>
          <p:cNvSpPr txBox="1"/>
          <p:nvPr/>
        </p:nvSpPr>
        <p:spPr>
          <a:xfrm>
            <a:off x="1638795" y="3995678"/>
            <a:ext cx="95952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Use embedding as input to classic machine learning methods (SVM, KNN, Random Forest, ...)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Or, similar to transfer learning, train autoencoder on large image dataset, then fine tune encoder part on your own, smaller </a:t>
            </a:r>
            <a:r>
              <a:rPr lang="en-IN" dirty="0" err="1"/>
              <a:t>datset</a:t>
            </a:r>
            <a:r>
              <a:rPr lang="en-IN" dirty="0"/>
              <a:t> and/or provide your own output (classification) layer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Latent space can also be used for visualization (EDA, clustering), but there are better methods for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4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6165-D3AF-D347-BE68-E45F8106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AD00E5-63EA-5943-A97C-BC900EB67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179"/>
            <a:ext cx="10515600" cy="2447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E4A54-9384-B24C-900F-68ADAA862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89" y="4145230"/>
            <a:ext cx="10208821" cy="161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3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1A9D-6152-2344-B912-68FFAEB2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Convolutional Autoencoder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15BAA3-9909-5547-861C-0E97D50D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3084" y="1507737"/>
            <a:ext cx="9445831" cy="2517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943FD-4062-4248-B8D8-9F257718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84" y="4399117"/>
            <a:ext cx="9980716" cy="15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0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B66-A4F1-D44D-94FF-8D8EA268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Up-Sampling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33F7-EA11-2F4F-9E93-055CB11F3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to increase the size of feature map from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Up-sampling Method:</a:t>
            </a:r>
          </a:p>
          <a:p>
            <a:r>
              <a:rPr lang="en-US" dirty="0"/>
              <a:t>Nearest </a:t>
            </a:r>
            <a:r>
              <a:rPr lang="en-US" dirty="0" err="1"/>
              <a:t>Neighbour</a:t>
            </a:r>
            <a:endParaRPr lang="en-US" dirty="0"/>
          </a:p>
          <a:p>
            <a:r>
              <a:rPr lang="en-IN" dirty="0"/>
              <a:t>Bi-Linear Interpolation</a:t>
            </a:r>
          </a:p>
          <a:p>
            <a:r>
              <a:rPr lang="en-IN" dirty="0"/>
              <a:t>Bed Of Nails</a:t>
            </a:r>
          </a:p>
          <a:p>
            <a:r>
              <a:rPr lang="en-IN" dirty="0"/>
              <a:t>Max-</a:t>
            </a:r>
            <a:r>
              <a:rPr lang="en-IN" dirty="0" err="1"/>
              <a:t>Unpooling</a:t>
            </a:r>
            <a:endParaRPr lang="en-IN" dirty="0"/>
          </a:p>
          <a:p>
            <a:r>
              <a:rPr lang="en-US" dirty="0"/>
              <a:t>Transposed Convolution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7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AB66-A4F1-D44D-94FF-8D8EA268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Up-Sampling Method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148D75-9643-5548-A5B9-1F5D98E7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44" y="1690688"/>
            <a:ext cx="4304640" cy="24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458032-AA61-7940-8F43-22D389B43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372100" cy="246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41DAE9-D496-534C-84B0-EFF539B23E8D}"/>
              </a:ext>
            </a:extLst>
          </p:cNvPr>
          <p:cNvSpPr txBox="1"/>
          <p:nvPr/>
        </p:nvSpPr>
        <p:spPr>
          <a:xfrm>
            <a:off x="9334005" y="1290578"/>
            <a:ext cx="255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 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79095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264</Words>
  <Application>Microsoft Macintosh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 Theme</vt:lpstr>
      <vt:lpstr>Autoencoder</vt:lpstr>
      <vt:lpstr>Unsupervised Learning </vt:lpstr>
      <vt:lpstr>Fully-Connected (Multilayer-Perceptron) Autoencoder </vt:lpstr>
      <vt:lpstr>Fully-Connected (Multilayer-Perceptron) Autoencoder </vt:lpstr>
      <vt:lpstr>Autoencoder Applications</vt:lpstr>
      <vt:lpstr>A Simple Autoencoder</vt:lpstr>
      <vt:lpstr>A Convolutional Autoencoder </vt:lpstr>
      <vt:lpstr>Up-Sampling Method</vt:lpstr>
      <vt:lpstr>Up-Sampling Method</vt:lpstr>
      <vt:lpstr>Up-Sampling Method</vt:lpstr>
      <vt:lpstr>Transposed Convolution</vt:lpstr>
      <vt:lpstr>Transposed Convolution</vt:lpstr>
      <vt:lpstr>Transposed Convolution</vt:lpstr>
      <vt:lpstr>Problems with Transposed Convolutions </vt:lpstr>
      <vt:lpstr>Problems with Transposed Convolutions </vt:lpstr>
      <vt:lpstr>A Convolutional Autoencoder with Nearest Neighbor Interpolation </vt:lpstr>
      <vt:lpstr>Denoising Autoencoder </vt:lpstr>
      <vt:lpstr>Sparse 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Autoencoder</dc:title>
  <dc:creator>Hukam Singh Rana</dc:creator>
  <cp:lastModifiedBy>Hukam Singh Rana</cp:lastModifiedBy>
  <cp:revision>7</cp:revision>
  <dcterms:created xsi:type="dcterms:W3CDTF">2021-03-24T03:17:21Z</dcterms:created>
  <dcterms:modified xsi:type="dcterms:W3CDTF">2021-03-24T05:51:33Z</dcterms:modified>
</cp:coreProperties>
</file>